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3" r:id="rId2"/>
    <p:sldId id="404" r:id="rId3"/>
    <p:sldId id="393" r:id="rId4"/>
    <p:sldId id="405" r:id="rId5"/>
    <p:sldId id="265" r:id="rId6"/>
    <p:sldId id="402" r:id="rId7"/>
    <p:sldId id="33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iola" id="{8C951A2C-7010-4114-9718-595163F8C843}">
          <p14:sldIdLst>
            <p14:sldId id="263"/>
            <p14:sldId id="404"/>
            <p14:sldId id="393"/>
            <p14:sldId id="405"/>
            <p14:sldId id="265"/>
            <p14:sldId id="402"/>
            <p14:sldId id="33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82" autoAdjust="0"/>
    <p:restoredTop sz="85229" autoAdjust="0"/>
  </p:normalViewPr>
  <p:slideViewPr>
    <p:cSldViewPr snapToGrid="0">
      <p:cViewPr varScale="1">
        <p:scale>
          <a:sx n="70" d="100"/>
          <a:sy n="70" d="100"/>
        </p:scale>
        <p:origin x="1022" y="53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626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4557E3-1405-4B57-95FC-491AF35D1F83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E8935-A30F-4A7F-8B87-D2E476253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05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2013_05_18_035 </a:t>
            </a:r>
            <a:r>
              <a:rPr lang="en-US" dirty="0" err="1"/>
              <a:t>Wehr</a:t>
            </a:r>
            <a:endParaRPr lang="en-US" dirty="0"/>
          </a:p>
          <a:p>
            <a:r>
              <a:rPr lang="en-US" dirty="0"/>
              <a:t>2007_05_04_006 </a:t>
            </a:r>
            <a:r>
              <a:rPr lang="en-US" dirty="0" err="1"/>
              <a:t>Wehr</a:t>
            </a:r>
            <a:endParaRPr lang="en-US" dirty="0"/>
          </a:p>
          <a:p>
            <a:r>
              <a:rPr lang="en-US" dirty="0"/>
              <a:t>2007_06_06_028 </a:t>
            </a:r>
            <a:r>
              <a:rPr lang="en-US" dirty="0" err="1"/>
              <a:t>Wehr</a:t>
            </a:r>
            <a:endParaRPr lang="en-US" dirty="0"/>
          </a:p>
          <a:p>
            <a:r>
              <a:rPr lang="en-US" dirty="0"/>
              <a:t>2007_07_13_007 Kickapoo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08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2007_05_21_001 </a:t>
            </a:r>
            <a:r>
              <a:rPr lang="en-US" dirty="0" err="1"/>
              <a:t>Wehr</a:t>
            </a:r>
            <a:endParaRPr lang="en-US" dirty="0"/>
          </a:p>
          <a:p>
            <a:r>
              <a:rPr lang="en-US" dirty="0"/>
              <a:t>2009_05_25_017 Home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848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2013_05_18_039 </a:t>
            </a:r>
            <a:r>
              <a:rPr lang="en-US" dirty="0" err="1"/>
              <a:t>Wehr</a:t>
            </a:r>
            <a:endParaRPr lang="en-US" dirty="0"/>
          </a:p>
          <a:p>
            <a:r>
              <a:rPr lang="en-US" dirty="0"/>
              <a:t>2007_05_02_013 </a:t>
            </a:r>
            <a:r>
              <a:rPr lang="en-US" dirty="0" err="1"/>
              <a:t>Wehr</a:t>
            </a:r>
            <a:r>
              <a:rPr lang="en-US" dirty="0"/>
              <a:t> – Confederate</a:t>
            </a:r>
          </a:p>
          <a:p>
            <a:r>
              <a:rPr lang="en-US" dirty="0"/>
              <a:t>2013_05_18_037 </a:t>
            </a:r>
            <a:r>
              <a:rPr lang="en-US" dirty="0" err="1"/>
              <a:t>Wehr</a:t>
            </a:r>
            <a:r>
              <a:rPr lang="en-US" dirty="0"/>
              <a:t> - Blue</a:t>
            </a:r>
          </a:p>
          <a:p>
            <a:r>
              <a:rPr lang="en-US" dirty="0"/>
              <a:t>2007_05_02_020 </a:t>
            </a:r>
            <a:r>
              <a:rPr lang="en-US" dirty="0" err="1"/>
              <a:t>Wehr</a:t>
            </a:r>
            <a:r>
              <a:rPr lang="en-US" dirty="0"/>
              <a:t> – Red Violet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400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2025_05_26_017a Wehr Nature Center</a:t>
            </a:r>
          </a:p>
          <a:p>
            <a:r>
              <a:rPr lang="en-US" dirty="0"/>
              <a:t>2023_05_21_003 Minooka Park.JPG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247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2005_05_09_027a</a:t>
            </a:r>
          </a:p>
          <a:p>
            <a:endParaRPr lang="en-US" dirty="0"/>
          </a:p>
          <a:p>
            <a:r>
              <a:rPr lang="en-US" dirty="0"/>
              <a:t> 2005_05_09_027 Hogback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48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2007_05_10_010 </a:t>
            </a:r>
            <a:r>
              <a:rPr lang="en-US" dirty="0" err="1"/>
              <a:t>HogBack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524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2007_04_30_007 </a:t>
            </a:r>
            <a:r>
              <a:rPr lang="en-US" dirty="0" err="1"/>
              <a:t>Wehr</a:t>
            </a:r>
            <a:endParaRPr lang="en-US" dirty="0"/>
          </a:p>
          <a:p>
            <a:r>
              <a:rPr lang="en-US" dirty="0"/>
              <a:t>2007_04_30_005 </a:t>
            </a:r>
            <a:r>
              <a:rPr lang="en-US" dirty="0" err="1"/>
              <a:t>Wehr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E8935-A30F-4A7F-8B87-D2E4762530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993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478D7-E3DA-2C22-F4B4-35D78F6972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F0E8EA-DBC3-F0CD-6E9D-70E895DCA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10904-C44B-F36C-ACE3-2E0932B3D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54226-F74C-99D7-494B-8E054683B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BA966-BE94-71BA-F651-292E742A8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88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75820-B069-CD46-78F7-F0B22FAB9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4C1A83-74CD-6E31-1314-010478917B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E70064-D93D-16F6-5327-BB10D0307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22C27-812E-CF5E-5F0E-106EE35AE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D366B-177D-FAE8-AF65-BB600F256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895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61FCE9-6768-9389-2278-1721E2E160B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7C64D4-FDC1-89E2-CA6E-BD1CA7E7D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7C901-757F-D390-FF94-EEFC89C2C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2ADC0-D53F-CE64-A02B-56089D862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D06A8-84FF-A408-2C0A-D2F275EB1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777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35A2F-3210-32A4-6D91-9C1B07673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F9042F-855C-5FF9-4EFD-B012BB978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102DC-3D93-5050-9572-808EA384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7E356-64A1-45BD-515C-AFED1EAD2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1328E-6D6D-1BDB-4735-7F1B6D4BB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952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348E0-7C72-CEA3-9104-3D0C3A7AD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D9A31F-A69E-ABB3-1414-14B3EC5702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3043C-3A69-BC1A-2FAA-91CFE2630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FA808E-87E9-99B0-7691-B0A565805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0F670-A509-D769-CB4B-C71E57E75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08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9D76A-D92C-3C80-0AA9-9A5209CFA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C6060-17DC-CB6C-B612-69055CB75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35DB75-4290-17DA-B9E7-27FB7D7E6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0CC63D-BE69-6DA4-6388-4FBF112F0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2DF8E3-9BF8-F54E-CB32-5F57DC50F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B93AA0-F4B0-1AFF-DD36-595CA0C4A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803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6C9E1E-2323-87E3-BB78-4711C64FE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88182-3CAD-FA30-31D4-87CC119BA3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62E60-DC7D-0C1C-9E51-53CFC4D421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8E0719-BB8A-FE69-C458-7A102C015F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51749C-E4EC-E0EE-45E8-87F82C197DD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32DF42-D031-B4C8-F51E-959F910BF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BB3AB4-A23C-1C5A-55EE-43624D24B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2ABAA8-CE69-947B-7EE6-DDA676792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283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A218F1-1E89-DC95-0700-27BE6C4B2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3EAB8F-F257-94BC-E7A7-DB1E7AA75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E3D9E5-0D4E-AD2E-F2CD-B83A9BA1F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5AB26E-0531-9E38-BF7C-963A570A2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64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EA6A3D-3482-047F-CA29-C52AC044B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188825-D117-A925-1FDB-512AC96BB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A857DE-BFC6-922E-B74C-BC7C4BCC1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812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2D053-B291-AF4D-5E12-BE9E21D2F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04BF4-8B8E-0CFB-9099-ADF5BBB5C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704D7-A535-4477-BB1E-854314EB83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CBF37C-390D-E917-C4F4-1EB4841B2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FFCF01-6BAA-F02A-82DB-EF23910F7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A5C177-3C1B-40E7-D597-5871D0E33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630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92DD5-4944-0D68-5BB7-10066078A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796EE1-FE53-F521-1E7C-1CAB0233A1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E7138A-731A-72D5-5543-E43E27CA14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ADA2D-8BF5-0F43-355D-6F57B5648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EA613-446D-44F5-BF67-C67010918D53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5F44A0-60C0-FDDA-64E2-B3231D23F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0EC3D-CCB1-5CE2-4D2E-1AF713744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344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A20A97-DF13-2314-BCEF-41476958C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81D83F-66B3-DD2E-1B11-ABE218C1C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C159D-C3F3-4A2E-7994-50E410225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7EA613-446D-44F5-BF67-C67010918D53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9E844-46CE-A362-B0B7-D23F2647AB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A0883-EDCF-A7CD-7B4D-F3F9F0160C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9DFED9-108A-45EB-84CC-890A8DF356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55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yellow flower&#10;&#10;Description automatically generated">
            <a:extLst>
              <a:ext uri="{FF2B5EF4-FFF2-40B4-BE49-F238E27FC236}">
                <a16:creationId xmlns:a16="http://schemas.microsoft.com/office/drawing/2014/main" id="{93F97FD1-6840-D7BA-B034-FDB5412679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823136" y="940583"/>
            <a:ext cx="7210320" cy="5407740"/>
          </a:xfrm>
          <a:prstGeom prst="rect">
            <a:avLst/>
          </a:prstGeom>
        </p:spPr>
      </p:pic>
      <p:pic>
        <p:nvPicPr>
          <p:cNvPr id="4" name="Picture 3" descr="A close-up of a plant&#10;&#10;Description automatically generated">
            <a:extLst>
              <a:ext uri="{FF2B5EF4-FFF2-40B4-BE49-F238E27FC236}">
                <a16:creationId xmlns:a16="http://schemas.microsoft.com/office/drawing/2014/main" id="{671BFC83-A5E3-77F2-D997-423A2DAE7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432" y="940584"/>
            <a:ext cx="7210322" cy="5407742"/>
          </a:xfrm>
          <a:prstGeom prst="rect">
            <a:avLst/>
          </a:prstGeom>
        </p:spPr>
      </p:pic>
      <p:pic>
        <p:nvPicPr>
          <p:cNvPr id="5" name="Picture 4" descr="Close-up of a plant with green leaves&#10;&#10;Description automatically generated">
            <a:extLst>
              <a:ext uri="{FF2B5EF4-FFF2-40B4-BE49-F238E27FC236}">
                <a16:creationId xmlns:a16="http://schemas.microsoft.com/office/drawing/2014/main" id="{543B691C-6C41-D155-3F1A-78DACA5608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641" y="937874"/>
            <a:ext cx="7100365" cy="53252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464E8D-0247-E249-49CB-71DEE8DB0E72}"/>
              </a:ext>
            </a:extLst>
          </p:cNvPr>
          <p:cNvSpPr txBox="1"/>
          <p:nvPr/>
        </p:nvSpPr>
        <p:spPr>
          <a:xfrm>
            <a:off x="113178" y="5178752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Yellow Forest Violet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Viola </a:t>
            </a:r>
            <a:r>
              <a:rPr lang="en-US" i="1" dirty="0" err="1">
                <a:solidFill>
                  <a:schemeClr val="bg1"/>
                </a:solidFill>
              </a:rPr>
              <a:t>pubescens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30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F44473-BAD4-CD64-B7A6-93AEA92C8D09}"/>
              </a:ext>
            </a:extLst>
          </p:cNvPr>
          <p:cNvSpPr txBox="1"/>
          <p:nvPr/>
        </p:nvSpPr>
        <p:spPr>
          <a:xfrm>
            <a:off x="7661630" y="882298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Canada violet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Viola canadensis</a:t>
            </a:r>
          </a:p>
        </p:txBody>
      </p:sp>
      <p:pic>
        <p:nvPicPr>
          <p:cNvPr id="4" name="Picture 3" descr="A white flower with a yellow center&#10;&#10;Description automatically generated">
            <a:extLst>
              <a:ext uri="{FF2B5EF4-FFF2-40B4-BE49-F238E27FC236}">
                <a16:creationId xmlns:a16="http://schemas.microsoft.com/office/drawing/2014/main" id="{E89CC5BA-5C67-FC7D-565C-D3F2D64CC9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30" y="559961"/>
            <a:ext cx="6925056" cy="519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10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134A65-16FA-0151-47C7-D97F4244C85C}"/>
              </a:ext>
            </a:extLst>
          </p:cNvPr>
          <p:cNvSpPr txBox="1"/>
          <p:nvPr/>
        </p:nvSpPr>
        <p:spPr>
          <a:xfrm>
            <a:off x="560439" y="755839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Common Blue violet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Viola </a:t>
            </a:r>
            <a:r>
              <a:rPr lang="en-US" i="1" dirty="0" err="1">
                <a:solidFill>
                  <a:schemeClr val="bg1"/>
                </a:solidFill>
              </a:rPr>
              <a:t>sororia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4" name="Picture 3" descr="A close-up of a white and purple flower&#10;&#10;Description automatically generated">
            <a:extLst>
              <a:ext uri="{FF2B5EF4-FFF2-40B4-BE49-F238E27FC236}">
                <a16:creationId xmlns:a16="http://schemas.microsoft.com/office/drawing/2014/main" id="{1BE998B8-2F54-06FD-D569-32F856E09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89" y="1875505"/>
            <a:ext cx="3901440" cy="2926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AC36A8-8009-7A92-72B0-FC100C6677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4581" y="2572189"/>
            <a:ext cx="4400824" cy="2926079"/>
          </a:xfrm>
          <a:prstGeom prst="rect">
            <a:avLst/>
          </a:prstGeom>
        </p:spPr>
      </p:pic>
      <p:pic>
        <p:nvPicPr>
          <p:cNvPr id="8" name="Picture 7" descr="Purple flowers and green leaves&#10;&#10;Description automatically generated">
            <a:extLst>
              <a:ext uri="{FF2B5EF4-FFF2-40B4-BE49-F238E27FC236}">
                <a16:creationId xmlns:a16="http://schemas.microsoft.com/office/drawing/2014/main" id="{88C97918-7265-4148-C0EA-3EAEB2CD6D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271" y="3489962"/>
            <a:ext cx="3901440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lant with purple flowers&#10;&#10;AI-generated content may be incorrect.">
            <a:extLst>
              <a:ext uri="{FF2B5EF4-FFF2-40B4-BE49-F238E27FC236}">
                <a16:creationId xmlns:a16="http://schemas.microsoft.com/office/drawing/2014/main" id="{14E3AFA5-C9C1-DF19-E23C-055546EF12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562" y="0"/>
            <a:ext cx="10287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8F2175-F069-0AB7-2E7A-CE3FD303155C}"/>
              </a:ext>
            </a:extLst>
          </p:cNvPr>
          <p:cNvSpPr txBox="1"/>
          <p:nvPr/>
        </p:nvSpPr>
        <p:spPr>
          <a:xfrm>
            <a:off x="408039" y="5262525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Marsh Blue violet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Viola </a:t>
            </a:r>
            <a:r>
              <a:rPr lang="en-US" i="1" dirty="0" err="1">
                <a:solidFill>
                  <a:schemeClr val="bg1"/>
                </a:solidFill>
              </a:rPr>
              <a:t>cucculata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88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16C1E7-4372-FE0D-C7A7-A54DC421B4D5}"/>
              </a:ext>
            </a:extLst>
          </p:cNvPr>
          <p:cNvSpPr txBox="1"/>
          <p:nvPr/>
        </p:nvSpPr>
        <p:spPr>
          <a:xfrm>
            <a:off x="560439" y="4590420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Bird’s-foot violet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Vi</a:t>
            </a:r>
            <a:r>
              <a:rPr lang="en-US" i="1" dirty="0">
                <a:solidFill>
                  <a:schemeClr val="bg1"/>
                </a:solidFill>
              </a:rPr>
              <a:t>ola </a:t>
            </a:r>
            <a:r>
              <a:rPr lang="en-US" i="1" dirty="0" err="1">
                <a:solidFill>
                  <a:schemeClr val="bg1"/>
                </a:solidFill>
              </a:rPr>
              <a:t>pedata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201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2A89FC-6116-A406-E074-0AA2F2520096}"/>
              </a:ext>
            </a:extLst>
          </p:cNvPr>
          <p:cNvSpPr txBox="1"/>
          <p:nvPr/>
        </p:nvSpPr>
        <p:spPr>
          <a:xfrm>
            <a:off x="0" y="222701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Prairie violet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Vi</a:t>
            </a:r>
            <a:r>
              <a:rPr lang="en-US" i="1" dirty="0">
                <a:solidFill>
                  <a:schemeClr val="bg1"/>
                </a:solidFill>
              </a:rPr>
              <a:t>ola </a:t>
            </a:r>
            <a:r>
              <a:rPr lang="en-US" i="1" dirty="0" err="1">
                <a:solidFill>
                  <a:schemeClr val="bg1"/>
                </a:solidFill>
              </a:rPr>
              <a:t>pedatifida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589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purple flower&#10;&#10;Description automatically generated">
            <a:extLst>
              <a:ext uri="{FF2B5EF4-FFF2-40B4-BE49-F238E27FC236}">
                <a16:creationId xmlns:a16="http://schemas.microsoft.com/office/drawing/2014/main" id="{5CDD94E6-A750-08F6-D694-13478ED60F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" y="-2"/>
            <a:ext cx="9144001" cy="6858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D5E13B-13CF-0D4F-2E8A-483E681CB8BE}"/>
              </a:ext>
            </a:extLst>
          </p:cNvPr>
          <p:cNvSpPr txBox="1"/>
          <p:nvPr/>
        </p:nvSpPr>
        <p:spPr>
          <a:xfrm>
            <a:off x="560439" y="755839"/>
            <a:ext cx="32741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Labradore</a:t>
            </a:r>
            <a:r>
              <a:rPr lang="en-US" sz="2400" dirty="0">
                <a:solidFill>
                  <a:schemeClr val="bg1"/>
                </a:solidFill>
              </a:rPr>
              <a:t> Violet</a:t>
            </a: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Viola </a:t>
            </a:r>
            <a:r>
              <a:rPr lang="en-US" i="1" dirty="0" err="1">
                <a:solidFill>
                  <a:schemeClr val="bg1"/>
                </a:solidFill>
              </a:rPr>
              <a:t>labradorica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06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11768</TotalTime>
  <Words>84</Words>
  <Application>Microsoft Office PowerPoint</Application>
  <PresentationFormat>Widescreen</PresentationFormat>
  <Paragraphs>39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Jim Barnes</dc:creator>
  <cp:lastModifiedBy>Jim Barnes</cp:lastModifiedBy>
  <cp:revision>56</cp:revision>
  <dcterms:created xsi:type="dcterms:W3CDTF">2024-07-09T13:33:11Z</dcterms:created>
  <dcterms:modified xsi:type="dcterms:W3CDTF">2025-07-23T19:16:48Z</dcterms:modified>
</cp:coreProperties>
</file>