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447" r:id="rId2"/>
    <p:sldId id="457" r:id="rId3"/>
    <p:sldId id="685" r:id="rId4"/>
    <p:sldId id="445" r:id="rId5"/>
    <p:sldId id="605" r:id="rId6"/>
    <p:sldId id="473" r:id="rId7"/>
    <p:sldId id="516" r:id="rId8"/>
    <p:sldId id="446" r:id="rId9"/>
    <p:sldId id="718" r:id="rId10"/>
    <p:sldId id="294" r:id="rId11"/>
    <p:sldId id="524" r:id="rId12"/>
    <p:sldId id="686" r:id="rId13"/>
    <p:sldId id="632" r:id="rId14"/>
    <p:sldId id="46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Agalinis" id="{4661F335-04EB-4E89-AD03-0E8CDFAADBB9}">
          <p14:sldIdLst>
            <p14:sldId id="447"/>
          </p14:sldIdLst>
        </p14:section>
        <p14:section name="Besseya" id="{385EE026-1D55-4EC3-95F1-9C8553999E0E}">
          <p14:sldIdLst>
            <p14:sldId id="457"/>
          </p14:sldIdLst>
        </p14:section>
        <p14:section name="Castilleja" id="{9F610E52-894C-4581-BE2D-60A467ED6C55}">
          <p14:sldIdLst>
            <p14:sldId id="685"/>
          </p14:sldIdLst>
        </p14:section>
        <p14:section name="Chelone" id="{06795ACB-6CBC-4D48-AC6F-0B83488EE93A}">
          <p14:sldIdLst>
            <p14:sldId id="445"/>
          </p14:sldIdLst>
        </p14:section>
        <p14:section name="Digitalis" id="{42327448-731E-4B15-9DA7-1FD909D8AA2F}">
          <p14:sldIdLst>
            <p14:sldId id="605"/>
          </p14:sldIdLst>
        </p14:section>
        <p14:section name="Mimulus" id="{3384BB28-AD41-48AF-9844-8F8294B2F2FC}">
          <p14:sldIdLst>
            <p14:sldId id="473"/>
          </p14:sldIdLst>
        </p14:section>
        <p14:section name="Pedicularis" id="{E31D22B3-9940-414C-9832-A7000DFB8C18}">
          <p14:sldIdLst>
            <p14:sldId id="516"/>
            <p14:sldId id="446"/>
          </p14:sldIdLst>
        </p14:section>
        <p14:section name="Pensteon" id="{50789396-C28B-4387-BE8F-7D16CF43BE58}">
          <p14:sldIdLst>
            <p14:sldId id="718"/>
            <p14:sldId id="294"/>
          </p14:sldIdLst>
        </p14:section>
        <p14:section name="Verbascum" id="{13B3019A-CAC3-4E33-B2AD-3FDADB8F227F}">
          <p14:sldIdLst>
            <p14:sldId id="524"/>
          </p14:sldIdLst>
        </p14:section>
        <p14:section name="Veronica" id="{35798F86-613C-4E7C-8091-CFC5776F33B1}">
          <p14:sldIdLst>
            <p14:sldId id="686"/>
            <p14:sldId id="632"/>
          </p14:sldIdLst>
        </p14:section>
        <p14:section name="Veronicastrum" id="{9D15B195-69FC-4170-9372-31373A4AE1A3}">
          <p14:sldIdLst>
            <p14:sldId id="4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82" autoAdjust="0"/>
    <p:restoredTop sz="85229" autoAdjust="0"/>
  </p:normalViewPr>
  <p:slideViewPr>
    <p:cSldViewPr snapToGrid="0">
      <p:cViewPr varScale="1">
        <p:scale>
          <a:sx n="70" d="100"/>
          <a:sy n="70" d="100"/>
        </p:scale>
        <p:origin x="226" y="58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sorterViewPr>
    <p:cViewPr>
      <p:scale>
        <a:sx n="100" d="100"/>
        <a:sy n="100" d="100"/>
      </p:scale>
      <p:origin x="0" y="-6263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4557E3-1405-4B57-95FC-491AF35D1F83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AE8935-A30F-4A7F-8B87-D2E4762530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3054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2010_08_31_021 Wehr.jpg</a:t>
            </a:r>
          </a:p>
          <a:p>
            <a:r>
              <a:rPr lang="en-US" dirty="0"/>
              <a:t>2007_08_29_013 </a:t>
            </a:r>
            <a:r>
              <a:rPr lang="en-US" dirty="0" err="1"/>
              <a:t>Wehr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AE8935-A30F-4A7F-8B87-D2E4762530C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3156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2008_04_26_031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AE8935-A30F-4A7F-8B87-D2E4762530C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0492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2023_09_13_023 Ridges Sanctuary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AE8935-A30F-4A7F-8B87-D2E4762530C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7646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2023_09_13_024 Ridges Sanctuary</a:t>
            </a:r>
          </a:p>
          <a:p>
            <a:r>
              <a:rPr lang="en-US" dirty="0"/>
              <a:t>2007_08_29_006 </a:t>
            </a:r>
            <a:r>
              <a:rPr lang="en-US" dirty="0" err="1"/>
              <a:t>Wehr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AE8935-A30F-4A7F-8B87-D2E4762530C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8297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2009_06_17_003 Dells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AE8935-A30F-4A7F-8B87-D2E4762530C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5750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2008_08_05_012 Kickapoo</a:t>
            </a:r>
          </a:p>
          <a:p>
            <a:r>
              <a:rPr lang="en-US" dirty="0"/>
              <a:t>2009_07_06_004 Kickapoo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AE8935-A30F-4A7F-8B87-D2E4762530C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4686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2011_05_24_013 Wehr.jpg</a:t>
            </a:r>
          </a:p>
          <a:p>
            <a:r>
              <a:rPr lang="en-US" dirty="0"/>
              <a:t>2016_05_18_011aWehr</a:t>
            </a:r>
          </a:p>
          <a:p>
            <a:r>
              <a:rPr lang="en-US" dirty="0"/>
              <a:t>2010_05_03_033 Wehr.JPG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AE8935-A30F-4A7F-8B87-D2E4762530C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4296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2007_08_29_034 Wehr</a:t>
            </a:r>
          </a:p>
          <a:p>
            <a:r>
              <a:rPr lang="en-US" dirty="0"/>
              <a:t>2014_08_26_027 Wehr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AE8935-A30F-4A7F-8B87-D2E4762530C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2116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2024_06_08_001 Lyons Wildlife Area</a:t>
            </a:r>
          </a:p>
          <a:p>
            <a:r>
              <a:rPr lang="en-US" dirty="0"/>
              <a:t>2024_06_08_002 Lyons Wildlife Area</a:t>
            </a:r>
          </a:p>
          <a:p>
            <a:r>
              <a:rPr lang="en-US" dirty="0"/>
              <a:t>2024_06_08_003 Lyons Wildlife Area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AE8935-A30F-4A7F-8B87-D2E4762530C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4746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2005_05_31_003 Avoca Prairie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AE8935-A30F-4A7F-8B87-D2E4762530C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6628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2021_06_21_010 </a:t>
            </a:r>
            <a:r>
              <a:rPr lang="en-US" dirty="0" err="1"/>
              <a:t>Wehr</a:t>
            </a:r>
            <a:endParaRPr lang="en-US" dirty="0"/>
          </a:p>
          <a:p>
            <a:r>
              <a:rPr lang="en-US" dirty="0"/>
              <a:t>2010_07_04_005 Kickapoo.jpg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AE8935-A30F-4A7F-8B87-D2E4762530C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5205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2011_07_31_051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AE8935-A30F-4A7F-8B87-D2E4762530C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6926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2017_07_24_023 </a:t>
            </a:r>
            <a:r>
              <a:rPr lang="en-US" dirty="0" err="1"/>
              <a:t>Wehr</a:t>
            </a:r>
            <a:endParaRPr lang="en-US" dirty="0"/>
          </a:p>
          <a:p>
            <a:r>
              <a:rPr lang="en-US" dirty="0"/>
              <a:t>2017_07_24_034 </a:t>
            </a:r>
            <a:r>
              <a:rPr lang="en-US" dirty="0" err="1"/>
              <a:t>Wehr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AE8935-A30F-4A7F-8B87-D2E4762530C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8132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2008_07_25_023 </a:t>
            </a:r>
            <a:r>
              <a:rPr lang="en-US" dirty="0" err="1"/>
              <a:t>Wehr</a:t>
            </a:r>
            <a:endParaRPr lang="en-US" dirty="0"/>
          </a:p>
          <a:p>
            <a:r>
              <a:rPr lang="en-US" dirty="0"/>
              <a:t>2024_07_08_013 </a:t>
            </a:r>
            <a:r>
              <a:rPr lang="en-US" dirty="0" err="1"/>
              <a:t>Wehr</a:t>
            </a:r>
            <a:r>
              <a:rPr lang="en-US" dirty="0"/>
              <a:t> Nature Center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AE8935-A30F-4A7F-8B87-D2E4762530C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114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478D7-E3DA-2C22-F4B4-35D78F6972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F0E8EA-DBC3-F0CD-6E9D-70E895DCA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C10904-C44B-F36C-ACE3-2E0932B3D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EA613-446D-44F5-BF67-C67010918D53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C54226-F74C-99D7-494B-8E054683B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6BA966-BE94-71BA-F651-292E742A8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DFED9-108A-45EB-84CC-890A8DF356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78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35A2F-3210-32A4-6D91-9C1B07673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9042F-855C-5FF9-4EFD-B012BB978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A102DC-3D93-5050-9572-808EA3848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EA613-446D-44F5-BF67-C67010918D53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E7E356-64A1-45BD-515C-AFED1EAD2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F1328E-6D6D-1BDB-4735-7F1B6D4BB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DFED9-108A-45EB-84CC-890A8DF356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952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348E0-7C72-CEA3-9104-3D0C3A7A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D9A31F-A69E-ABB3-1414-14B3EC5702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53043C-3A69-BC1A-2FAA-91CFE2630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EA613-446D-44F5-BF67-C67010918D53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FA808E-87E9-99B0-7691-B0A565805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0F670-A509-D769-CB4B-C71E57E75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DFED9-108A-45EB-84CC-890A8DF356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208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9D76A-D92C-3C80-0AA9-9A5209CFA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C6060-17DC-CB6C-B612-69055CB758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35DB75-4290-17DA-B9E7-27FB7D7E6D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0CC63D-BE69-6DA4-6388-4FBF112F0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EA613-446D-44F5-BF67-C67010918D53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2DF8E3-9BF8-F54E-CB32-5F57DC50F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B93AA0-F4B0-1AFF-DD36-595CA0C4A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DFED9-108A-45EB-84CC-890A8DF356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803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C9E1E-2323-87E3-BB78-4711C64FE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888182-3CAD-FA30-31D4-87CC119BA3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B62E60-DC7D-0C1C-9E51-53CFC4D421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8E0719-BB8A-FE69-C458-7A102C015F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51749C-E4EC-E0EE-45E8-87F82C197D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32DF42-D031-B4C8-F51E-959F910BF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EA613-446D-44F5-BF67-C67010918D53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BB3AB4-A23C-1C5A-55EE-43624D24B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2ABAA8-CE69-947B-7EE6-DDA676792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DFED9-108A-45EB-84CC-890A8DF356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283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218F1-1E89-DC95-0700-27BE6C4B2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3EAB8F-F257-94BC-E7A7-DB1E7AA75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EA613-446D-44F5-BF67-C67010918D53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E3D9E5-0D4E-AD2E-F2CD-B83A9BA1F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5AB26E-0531-9E38-BF7C-963A570A2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DFED9-108A-45EB-84CC-890A8DF356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664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EA6A3D-3482-047F-CA29-C52AC044B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EA613-446D-44F5-BF67-C67010918D53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188825-D117-A925-1FDB-512AC96BB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A857DE-BFC6-922E-B74C-BC7C4BCC1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DFED9-108A-45EB-84CC-890A8DF356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12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D053-B291-AF4D-5E12-BE9E21D2F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04BF4-8B8E-0CFB-9099-ADF5BBB5C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704D7-A535-4477-BB1E-854314EB83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CBF37C-390D-E917-C4F4-1EB4841B2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EA613-446D-44F5-BF67-C67010918D53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FFCF01-6BAA-F02A-82DB-EF23910F72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A5C177-3C1B-40E7-D597-5871D0E33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DFED9-108A-45EB-84CC-890A8DF356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630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92DD5-4944-0D68-5BB7-10066078A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796EE1-FE53-F521-1E7C-1CAB0233A1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E7138A-731A-72D5-5543-E43E27CA14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5ADA2D-8BF5-0F43-355D-6F57B5648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EA613-446D-44F5-BF67-C67010918D53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5F44A0-60C0-FDDA-64E2-B3231D23F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60EC3D-CCB1-5CE2-4D2E-1AF713744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DFED9-108A-45EB-84CC-890A8DF356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344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75820-B069-CD46-78F7-F0B22FAB9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4C1A83-74CD-6E31-1314-010478917B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70064-D93D-16F6-5327-BB10D030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EA613-446D-44F5-BF67-C67010918D53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822C27-812E-CF5E-5F0E-106EE35AE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ED366B-177D-FAE8-AF65-BB600F256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DFED9-108A-45EB-84CC-890A8DF356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895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61FCE9-6768-9389-2278-1721E2E160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7C64D4-FDC1-89E2-CA6E-BD1CA7E7D2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47C901-757F-D390-FF94-EEFC89C2C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EA613-446D-44F5-BF67-C67010918D53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2ADC0-D53F-CE64-A02B-56089D862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BD06A8-84FF-A408-2C0A-D2F275EB1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DFED9-108A-45EB-84CC-890A8DF356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777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A20A97-DF13-2314-BCEF-41476958C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81D83F-66B3-DD2E-1B11-ABE218C1C9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1C159D-C3F3-4A2E-7994-50E4102251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7EA613-446D-44F5-BF67-C67010918D53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B9E844-46CE-A362-B0B7-D23F2647AB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FA0883-EDCF-A7CD-7B4D-F3F9F0160C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9DFED9-108A-45EB-84CC-890A8DF356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955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21.png"/><Relationship Id="rId4" Type="http://schemas.openxmlformats.org/officeDocument/2006/relationships/image" Target="../media/image20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purple flower&#10;&#10;Description automatically generated">
            <a:extLst>
              <a:ext uri="{FF2B5EF4-FFF2-40B4-BE49-F238E27FC236}">
                <a16:creationId xmlns:a16="http://schemas.microsoft.com/office/drawing/2014/main" id="{DB6B0963-356A-7F6F-D712-06FD073888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759" y="289559"/>
            <a:ext cx="8371841" cy="627888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FE98328-390B-BF29-F831-F1B6376445B2}"/>
              </a:ext>
            </a:extLst>
          </p:cNvPr>
          <p:cNvSpPr txBox="1"/>
          <p:nvPr/>
        </p:nvSpPr>
        <p:spPr>
          <a:xfrm>
            <a:off x="8635716" y="738738"/>
            <a:ext cx="32741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Purple False-foxglove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Agalinis purpurea</a:t>
            </a:r>
          </a:p>
        </p:txBody>
      </p:sp>
    </p:spTree>
    <p:extLst>
      <p:ext uri="{BB962C8B-B14F-4D97-AF65-F5344CB8AC3E}">
        <p14:creationId xmlns:p14="http://schemas.microsoft.com/office/powerpoint/2010/main" val="212932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"/>
                    </a14:imgEffect>
                  </a14:imgLayer>
                </a14:imgProps>
              </a:ext>
            </a:extLst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4C7F69-D2E6-B2D9-7F80-A9AACFD47075}"/>
              </a:ext>
            </a:extLst>
          </p:cNvPr>
          <p:cNvSpPr txBox="1"/>
          <p:nvPr/>
        </p:nvSpPr>
        <p:spPr>
          <a:xfrm>
            <a:off x="127819" y="444216"/>
            <a:ext cx="32741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Kitten’s-tails</a:t>
            </a:r>
          </a:p>
          <a:p>
            <a:pPr algn="ctr"/>
            <a:r>
              <a:rPr lang="en-US" i="1" dirty="0" err="1">
                <a:solidFill>
                  <a:schemeClr val="bg1"/>
                </a:solidFill>
              </a:rPr>
              <a:t>Besseya</a:t>
            </a:r>
            <a:r>
              <a:rPr lang="en-US" i="1" dirty="0">
                <a:solidFill>
                  <a:schemeClr val="bg1"/>
                </a:solidFill>
              </a:rPr>
              <a:t> </a:t>
            </a:r>
            <a:r>
              <a:rPr lang="en-US" i="1" dirty="0" err="1">
                <a:solidFill>
                  <a:schemeClr val="bg1"/>
                </a:solidFill>
              </a:rPr>
              <a:t>bullii</a:t>
            </a:r>
            <a:endParaRPr lang="en-US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87493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539965-8844-32B3-5873-62FF82C8007E}"/>
              </a:ext>
            </a:extLst>
          </p:cNvPr>
          <p:cNvSpPr txBox="1"/>
          <p:nvPr/>
        </p:nvSpPr>
        <p:spPr>
          <a:xfrm>
            <a:off x="8106393" y="5589511"/>
            <a:ext cx="36691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Indiian</a:t>
            </a:r>
            <a:r>
              <a:rPr lang="en-US" sz="2400" dirty="0">
                <a:solidFill>
                  <a:schemeClr val="bg1"/>
                </a:solidFill>
              </a:rPr>
              <a:t> Paintbrush  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Castilleja coccinea</a:t>
            </a:r>
          </a:p>
          <a:p>
            <a:pPr algn="ctr"/>
            <a:endParaRPr lang="en-US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405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4106CA3-47A8-0BA9-7BCC-79132FFA8DF1}"/>
              </a:ext>
            </a:extLst>
          </p:cNvPr>
          <p:cNvSpPr txBox="1"/>
          <p:nvPr/>
        </p:nvSpPr>
        <p:spPr>
          <a:xfrm>
            <a:off x="8665533" y="1315208"/>
            <a:ext cx="32741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Turtlehead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Chelone glabra</a:t>
            </a:r>
          </a:p>
        </p:txBody>
      </p:sp>
      <p:pic>
        <p:nvPicPr>
          <p:cNvPr id="4" name="Picture 3" descr="A close-up of a white flower&#10;&#10;Description automatically generated">
            <a:extLst>
              <a:ext uri="{FF2B5EF4-FFF2-40B4-BE49-F238E27FC236}">
                <a16:creationId xmlns:a16="http://schemas.microsoft.com/office/drawing/2014/main" id="{FF0557F6-7DE1-C957-E425-A69915C3AD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18" y="125184"/>
            <a:ext cx="8599716" cy="6449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912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E8B6B0-41B0-9656-DF56-997D7BAB986E}"/>
              </a:ext>
            </a:extLst>
          </p:cNvPr>
          <p:cNvSpPr txBox="1"/>
          <p:nvPr/>
        </p:nvSpPr>
        <p:spPr>
          <a:xfrm>
            <a:off x="7080280" y="4993542"/>
            <a:ext cx="32741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Yellow Foxglove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Digitalis grandiflora</a:t>
            </a:r>
          </a:p>
        </p:txBody>
      </p:sp>
    </p:spTree>
    <p:extLst>
      <p:ext uri="{BB962C8B-B14F-4D97-AF65-F5344CB8AC3E}">
        <p14:creationId xmlns:p14="http://schemas.microsoft.com/office/powerpoint/2010/main" val="1275454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FA7D008-2D81-15AE-AF4A-D2AE681FB6A2}"/>
              </a:ext>
            </a:extLst>
          </p:cNvPr>
          <p:cNvSpPr txBox="1"/>
          <p:nvPr/>
        </p:nvSpPr>
        <p:spPr>
          <a:xfrm>
            <a:off x="7610970" y="5837310"/>
            <a:ext cx="32741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Monkey-flower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Mimulus </a:t>
            </a:r>
            <a:r>
              <a:rPr lang="en-US" i="1" dirty="0" err="1">
                <a:solidFill>
                  <a:schemeClr val="bg1"/>
                </a:solidFill>
              </a:rPr>
              <a:t>ringens</a:t>
            </a:r>
            <a:endParaRPr lang="en-US" i="1" dirty="0">
              <a:solidFill>
                <a:schemeClr val="bg1"/>
              </a:solidFill>
            </a:endParaRPr>
          </a:p>
        </p:txBody>
      </p:sp>
      <p:pic>
        <p:nvPicPr>
          <p:cNvPr id="4" name="Picture 3" descr="A close-up of a purple flower&#10;&#10;Description automatically generated">
            <a:extLst>
              <a:ext uri="{FF2B5EF4-FFF2-40B4-BE49-F238E27FC236}">
                <a16:creationId xmlns:a16="http://schemas.microsoft.com/office/drawing/2014/main" id="{38645D7A-18F0-1779-6C75-A8683CF5BA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300" y="396676"/>
            <a:ext cx="6925056" cy="5193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047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plant&#10;&#10;Description automatically generated">
            <a:extLst>
              <a:ext uri="{FF2B5EF4-FFF2-40B4-BE49-F238E27FC236}">
                <a16:creationId xmlns:a16="http://schemas.microsoft.com/office/drawing/2014/main" id="{5B1A2754-5ED8-D9F5-4B41-7F6DB8AA0A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156042" y="-8153447"/>
            <a:ext cx="9168384" cy="6096000"/>
          </a:xfrm>
          <a:prstGeom prst="rect">
            <a:avLst/>
          </a:prstGeom>
        </p:spPr>
      </p:pic>
      <p:pic>
        <p:nvPicPr>
          <p:cNvPr id="5" name="Picture 4" descr="A close-up of a yellow flower&#10;&#10;AI-generated content may be incorrect.">
            <a:extLst>
              <a:ext uri="{FF2B5EF4-FFF2-40B4-BE49-F238E27FC236}">
                <a16:creationId xmlns:a16="http://schemas.microsoft.com/office/drawing/2014/main" id="{BC632DE9-906F-B568-43F7-B9A0D5CD016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4764" y="0"/>
            <a:ext cx="10297236" cy="6858000"/>
          </a:xfrm>
          <a:prstGeom prst="rect">
            <a:avLst/>
          </a:prstGeom>
        </p:spPr>
      </p:pic>
      <p:pic>
        <p:nvPicPr>
          <p:cNvPr id="6" name="Picture 5" descr="A close-up of a plant&#10;&#10;Description automatically generated">
            <a:extLst>
              <a:ext uri="{FF2B5EF4-FFF2-40B4-BE49-F238E27FC236}">
                <a16:creationId xmlns:a16="http://schemas.microsoft.com/office/drawing/2014/main" id="{EF3EE34E-5BDA-61E6-2F64-7EC469F9DE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5386" y="614820"/>
            <a:ext cx="9168384" cy="6096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5ED25F-9AB0-2B61-1670-EB278004B1D9}"/>
              </a:ext>
            </a:extLst>
          </p:cNvPr>
          <p:cNvSpPr txBox="1"/>
          <p:nvPr/>
        </p:nvSpPr>
        <p:spPr>
          <a:xfrm>
            <a:off x="8082561" y="5504516"/>
            <a:ext cx="32741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Wood-betony</a:t>
            </a:r>
          </a:p>
          <a:p>
            <a:pPr algn="ctr"/>
            <a:r>
              <a:rPr lang="en-US" i="1" dirty="0" err="1">
                <a:solidFill>
                  <a:schemeClr val="bg1"/>
                </a:solidFill>
              </a:rPr>
              <a:t>Pedicularis</a:t>
            </a:r>
            <a:r>
              <a:rPr lang="en-US" i="1" dirty="0">
                <a:solidFill>
                  <a:schemeClr val="bg1"/>
                </a:solidFill>
              </a:rPr>
              <a:t> canadensis</a:t>
            </a:r>
          </a:p>
        </p:txBody>
      </p:sp>
    </p:spTree>
    <p:extLst>
      <p:ext uri="{BB962C8B-B14F-4D97-AF65-F5344CB8AC3E}">
        <p14:creationId xmlns:p14="http://schemas.microsoft.com/office/powerpoint/2010/main" val="3118184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flower&#10;&#10;AI-generated content may be incorrect.">
            <a:extLst>
              <a:ext uri="{FF2B5EF4-FFF2-40B4-BE49-F238E27FC236}">
                <a16:creationId xmlns:a16="http://schemas.microsoft.com/office/drawing/2014/main" id="{2D94B731-CBB0-FA92-F886-B67FA175AF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2620" y="0"/>
            <a:ext cx="10287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006CF24-D664-DAAC-7150-22D2AD82E90E}"/>
              </a:ext>
            </a:extLst>
          </p:cNvPr>
          <p:cNvSpPr txBox="1"/>
          <p:nvPr/>
        </p:nvSpPr>
        <p:spPr>
          <a:xfrm>
            <a:off x="8635716" y="738738"/>
            <a:ext cx="32741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Swamp Lousewort</a:t>
            </a:r>
          </a:p>
          <a:p>
            <a:pPr algn="ctr"/>
            <a:r>
              <a:rPr lang="en-US" i="1" dirty="0" err="1">
                <a:solidFill>
                  <a:schemeClr val="bg1"/>
                </a:solidFill>
              </a:rPr>
              <a:t>Pedicularis</a:t>
            </a:r>
            <a:r>
              <a:rPr lang="en-US" i="1" dirty="0">
                <a:solidFill>
                  <a:schemeClr val="bg1"/>
                </a:solidFill>
              </a:rPr>
              <a:t> lanceolata</a:t>
            </a:r>
          </a:p>
        </p:txBody>
      </p:sp>
    </p:spTree>
    <p:extLst>
      <p:ext uri="{BB962C8B-B14F-4D97-AF65-F5344CB8AC3E}">
        <p14:creationId xmlns:p14="http://schemas.microsoft.com/office/powerpoint/2010/main" val="1937944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BC6D0D-2795-E56D-6F47-91FDA8503521}"/>
              </a:ext>
            </a:extLst>
          </p:cNvPr>
          <p:cNvSpPr txBox="1"/>
          <p:nvPr/>
        </p:nvSpPr>
        <p:spPr>
          <a:xfrm>
            <a:off x="1299965" y="5428971"/>
            <a:ext cx="32741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Foxglove Beardtongue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Penstemon digitalis</a:t>
            </a:r>
          </a:p>
        </p:txBody>
      </p:sp>
      <p:pic>
        <p:nvPicPr>
          <p:cNvPr id="4" name="Picture 3" descr="Close-up of a white flower&#10;&#10;AI-generated content may be incorrect.">
            <a:extLst>
              <a:ext uri="{FF2B5EF4-FFF2-40B4-BE49-F238E27FC236}">
                <a16:creationId xmlns:a16="http://schemas.microsoft.com/office/drawing/2014/main" id="{3227362F-02DE-2746-4A2F-7AC065808C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77" t="1" r="18814" b="1"/>
          <a:stretch>
            <a:fillRect/>
          </a:stretch>
        </p:blipFill>
        <p:spPr>
          <a:xfrm>
            <a:off x="6651171" y="0"/>
            <a:ext cx="5540829" cy="6857999"/>
          </a:xfrm>
          <a:prstGeom prst="rect">
            <a:avLst/>
          </a:prstGeom>
        </p:spPr>
      </p:pic>
      <p:pic>
        <p:nvPicPr>
          <p:cNvPr id="6" name="Picture 5" descr="Close-up of a plant with a long stem&#10;&#10;AI-generated content may be incorrect.">
            <a:extLst>
              <a:ext uri="{FF2B5EF4-FFF2-40B4-BE49-F238E27FC236}">
                <a16:creationId xmlns:a16="http://schemas.microsoft.com/office/drawing/2014/main" id="{1CD43490-3BC2-1F5C-699D-793DBDC67D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97" t="28413" r="21774"/>
          <a:stretch>
            <a:fillRect/>
          </a:stretch>
        </p:blipFill>
        <p:spPr>
          <a:xfrm>
            <a:off x="26338" y="195944"/>
            <a:ext cx="6150429" cy="4909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84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D402FF-DCCC-657C-E0B7-E80494AD5402}"/>
              </a:ext>
            </a:extLst>
          </p:cNvPr>
          <p:cNvSpPr txBox="1"/>
          <p:nvPr/>
        </p:nvSpPr>
        <p:spPr>
          <a:xfrm>
            <a:off x="127819" y="5072200"/>
            <a:ext cx="32741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Hairy Penstemon</a:t>
            </a:r>
          </a:p>
          <a:p>
            <a:pPr algn="ctr"/>
            <a:r>
              <a:rPr lang="en-US" i="1" dirty="0" err="1">
                <a:solidFill>
                  <a:schemeClr val="bg1"/>
                </a:solidFill>
              </a:rPr>
              <a:t>Pensteon</a:t>
            </a:r>
            <a:r>
              <a:rPr lang="en-US" i="1" dirty="0">
                <a:solidFill>
                  <a:schemeClr val="bg1"/>
                </a:solidFill>
              </a:rPr>
              <a:t> </a:t>
            </a:r>
            <a:r>
              <a:rPr lang="en-US" i="1" dirty="0" err="1">
                <a:solidFill>
                  <a:schemeClr val="bg1"/>
                </a:solidFill>
              </a:rPr>
              <a:t>hirsutus</a:t>
            </a:r>
            <a:endParaRPr lang="en-US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060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911128-FA35-3B9C-DA2D-0F7DB22D0E01}"/>
              </a:ext>
            </a:extLst>
          </p:cNvPr>
          <p:cNvSpPr txBox="1"/>
          <p:nvPr/>
        </p:nvSpPr>
        <p:spPr>
          <a:xfrm>
            <a:off x="8635716" y="738738"/>
            <a:ext cx="32741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Common Mullein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Verbascum </a:t>
            </a:r>
            <a:r>
              <a:rPr lang="en-US" i="1" dirty="0" err="1">
                <a:solidFill>
                  <a:schemeClr val="bg1"/>
                </a:solidFill>
              </a:rPr>
              <a:t>thapsus</a:t>
            </a:r>
            <a:endParaRPr lang="en-US" i="1" dirty="0">
              <a:solidFill>
                <a:schemeClr val="bg1"/>
              </a:solidFill>
            </a:endParaRPr>
          </a:p>
        </p:txBody>
      </p:sp>
      <p:pic>
        <p:nvPicPr>
          <p:cNvPr id="4" name="Picture 3" descr="A close-up of a yellow flower&#10;&#10;Description automatically generated">
            <a:extLst>
              <a:ext uri="{FF2B5EF4-FFF2-40B4-BE49-F238E27FC236}">
                <a16:creationId xmlns:a16="http://schemas.microsoft.com/office/drawing/2014/main" id="{25F7CFA2-166C-539F-360A-38AF99DB398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34" t="-356" r="14381" b="-1"/>
          <a:stretch/>
        </p:blipFill>
        <p:spPr>
          <a:xfrm>
            <a:off x="587828" y="261258"/>
            <a:ext cx="4931228" cy="6117771"/>
          </a:xfrm>
          <a:prstGeom prst="rect">
            <a:avLst/>
          </a:prstGeom>
        </p:spPr>
      </p:pic>
      <p:pic>
        <p:nvPicPr>
          <p:cNvPr id="5" name="Picture 4" descr="A close-up of a flower&#10;&#10;AI-generated content may be incorrect.">
            <a:extLst>
              <a:ext uri="{FF2B5EF4-FFF2-40B4-BE49-F238E27FC236}">
                <a16:creationId xmlns:a16="http://schemas.microsoft.com/office/drawing/2014/main" id="{85600E5D-A968-2158-82AD-6F0BF6469F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474" r="14814"/>
          <a:stretch>
            <a:fillRect/>
          </a:stretch>
        </p:blipFill>
        <p:spPr>
          <a:xfrm>
            <a:off x="4549422" y="261258"/>
            <a:ext cx="4561921" cy="6117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353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37A22D-C5DF-5E6C-A2A7-630323F77761}"/>
              </a:ext>
            </a:extLst>
          </p:cNvPr>
          <p:cNvSpPr txBox="1"/>
          <p:nvPr/>
        </p:nvSpPr>
        <p:spPr>
          <a:xfrm>
            <a:off x="7934508" y="843100"/>
            <a:ext cx="397609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American Speedwell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Veronica americanum</a:t>
            </a:r>
          </a:p>
        </p:txBody>
      </p:sp>
    </p:spTree>
    <p:extLst>
      <p:ext uri="{BB962C8B-B14F-4D97-AF65-F5344CB8AC3E}">
        <p14:creationId xmlns:p14="http://schemas.microsoft.com/office/powerpoint/2010/main" val="17427088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lose-up of purple flowers&#10;&#10;Description automatically generated">
            <a:extLst>
              <a:ext uri="{FF2B5EF4-FFF2-40B4-BE49-F238E27FC236}">
                <a16:creationId xmlns:a16="http://schemas.microsoft.com/office/drawing/2014/main" id="{4D27635F-ECDD-9FA7-B77E-3FF856E389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4764" y="0"/>
            <a:ext cx="10297236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E575AB-925E-1F65-5EEB-BF7F4FA410AD}"/>
              </a:ext>
            </a:extLst>
          </p:cNvPr>
          <p:cNvSpPr txBox="1"/>
          <p:nvPr/>
        </p:nvSpPr>
        <p:spPr>
          <a:xfrm>
            <a:off x="127818" y="5072200"/>
            <a:ext cx="397609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Long-Leaved Speedwell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Veronica longifolia</a:t>
            </a:r>
          </a:p>
        </p:txBody>
      </p:sp>
    </p:spTree>
    <p:extLst>
      <p:ext uri="{BB962C8B-B14F-4D97-AF65-F5344CB8AC3E}">
        <p14:creationId xmlns:p14="http://schemas.microsoft.com/office/powerpoint/2010/main" val="3069029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white flower&#10;&#10;Description automatically generated">
            <a:extLst>
              <a:ext uri="{FF2B5EF4-FFF2-40B4-BE49-F238E27FC236}">
                <a16:creationId xmlns:a16="http://schemas.microsoft.com/office/drawing/2014/main" id="{CF09FAD1-D5F3-D603-8B41-7F1AC38659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4764" y="0"/>
            <a:ext cx="10297236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5C347BA-7E67-B113-7692-4C83AEFCF0FF}"/>
              </a:ext>
            </a:extLst>
          </p:cNvPr>
          <p:cNvSpPr txBox="1"/>
          <p:nvPr/>
        </p:nvSpPr>
        <p:spPr>
          <a:xfrm>
            <a:off x="127819" y="5072200"/>
            <a:ext cx="32741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Culver’s-root</a:t>
            </a:r>
          </a:p>
          <a:p>
            <a:pPr algn="ctr"/>
            <a:r>
              <a:rPr lang="en-US" i="1" dirty="0" err="1">
                <a:solidFill>
                  <a:schemeClr val="bg1"/>
                </a:solidFill>
              </a:rPr>
              <a:t>Veronicastrum</a:t>
            </a:r>
            <a:r>
              <a:rPr lang="en-US" i="1" dirty="0">
                <a:solidFill>
                  <a:schemeClr val="bg1"/>
                </a:solidFill>
              </a:rPr>
              <a:t> virginicum</a:t>
            </a:r>
          </a:p>
        </p:txBody>
      </p:sp>
    </p:spTree>
    <p:extLst>
      <p:ext uri="{BB962C8B-B14F-4D97-AF65-F5344CB8AC3E}">
        <p14:creationId xmlns:p14="http://schemas.microsoft.com/office/powerpoint/2010/main" val="1558440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11801</TotalTime>
  <Words>131</Words>
  <Application>Microsoft Office PowerPoint</Application>
  <PresentationFormat>Widescreen</PresentationFormat>
  <Paragraphs>67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Jim Barnes</dc:creator>
  <cp:lastModifiedBy>Jim Barnes</cp:lastModifiedBy>
  <cp:revision>56</cp:revision>
  <dcterms:created xsi:type="dcterms:W3CDTF">2024-07-09T13:33:11Z</dcterms:created>
  <dcterms:modified xsi:type="dcterms:W3CDTF">2025-08-06T15:38:53Z</dcterms:modified>
</cp:coreProperties>
</file>