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705" r:id="rId2"/>
    <p:sldId id="644" r:id="rId3"/>
    <p:sldId id="323" r:id="rId4"/>
    <p:sldId id="479" r:id="rId5"/>
    <p:sldId id="419" r:id="rId6"/>
    <p:sldId id="422" r:id="rId7"/>
    <p:sldId id="557" r:id="rId8"/>
    <p:sldId id="6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pocynum" id="{EBC965B6-A92B-4FCC-B4DD-9A4ECC49EB87}">
          <p14:sldIdLst>
            <p14:sldId id="705"/>
            <p14:sldId id="644"/>
          </p14:sldIdLst>
        </p14:section>
        <p14:section name="Asclepias" id="{3F892A91-6F6A-4AE4-813C-3115A0F9D23D}">
          <p14:sldIdLst>
            <p14:sldId id="323"/>
            <p14:sldId id="479"/>
            <p14:sldId id="419"/>
            <p14:sldId id="422"/>
            <p14:sldId id="557"/>
            <p14:sldId id="6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85229" autoAdjust="0"/>
  </p:normalViewPr>
  <p:slideViewPr>
    <p:cSldViewPr snapToGrid="0">
      <p:cViewPr varScale="1">
        <p:scale>
          <a:sx n="70" d="100"/>
          <a:sy n="70" d="100"/>
        </p:scale>
        <p:origin x="1022" y="5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626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557E3-1405-4B57-95FC-491AF35D1F8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E8935-A30F-4A7F-8B87-D2E47625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0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2025_07_31_011 Fox River Boardwalk</a:t>
            </a:r>
          </a:p>
          <a:p>
            <a:r>
              <a:rPr lang="en-US" dirty="0"/>
              <a:t>2025_07_31_013 Fox River Boardwalk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3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2019_07_08_004 </a:t>
            </a:r>
            <a:r>
              <a:rPr lang="en-US" dirty="0" err="1"/>
              <a:t>Wehr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99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2019_07_19_008 Mangan Woods-</a:t>
            </a:r>
            <a:r>
              <a:rPr lang="en-US" dirty="0" err="1"/>
              <a:t>Tobogan</a:t>
            </a:r>
            <a:endParaRPr lang="en-US" dirty="0"/>
          </a:p>
          <a:p>
            <a:r>
              <a:rPr lang="en-US" dirty="0"/>
              <a:t>2019_07_19_021 Mangan Woods-</a:t>
            </a:r>
            <a:r>
              <a:rPr lang="en-US" dirty="0" err="1"/>
              <a:t>Tobogan</a:t>
            </a:r>
            <a:endParaRPr lang="en-US" dirty="0"/>
          </a:p>
          <a:p>
            <a:r>
              <a:rPr lang="en-US" dirty="0"/>
              <a:t>2008_08_13_008 Wehr</a:t>
            </a:r>
          </a:p>
          <a:p>
            <a:r>
              <a:rPr lang="en-US" dirty="0"/>
              <a:t>2025_10_06_012 Wehr Nature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67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2008_08_14_019 Wehr</a:t>
            </a:r>
          </a:p>
          <a:p>
            <a:r>
              <a:rPr lang="en-US" dirty="0"/>
              <a:t>2008_08_14_002 Wehr</a:t>
            </a:r>
          </a:p>
          <a:p>
            <a:endParaRPr lang="en-US" dirty="0"/>
          </a:p>
          <a:p>
            <a:r>
              <a:rPr lang="en-US"/>
              <a:t>Brown-belted Bumblebee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38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2014_06_26_014 McHenry County</a:t>
            </a:r>
          </a:p>
          <a:p>
            <a:r>
              <a:rPr lang="en-US" dirty="0"/>
              <a:t>2014_06_26_015 McHenry County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85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2007_07_18_019 Hy133</a:t>
            </a:r>
          </a:p>
          <a:p>
            <a:r>
              <a:rPr lang="en-US" dirty="0"/>
              <a:t>2007_07_18_022 Hy133</a:t>
            </a:r>
          </a:p>
          <a:p>
            <a:r>
              <a:rPr lang="en-US" dirty="0"/>
              <a:t>2007_07_18_024 Hy133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04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2012_06_09_010 Kickapoo</a:t>
            </a:r>
          </a:p>
          <a:p>
            <a:r>
              <a:rPr lang="en-US" dirty="0"/>
              <a:t>2022_06_27_003 </a:t>
            </a:r>
            <a:r>
              <a:rPr lang="en-US" dirty="0" err="1"/>
              <a:t>Wehr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54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2022_07_17_032 Cliffside Park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60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478D7-E3DA-2C22-F4B4-35D78F697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0E8EA-DBC3-F0CD-6E9D-70E895DC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10904-C44B-F36C-ACE3-2E0932B3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54226-F74C-99D7-494B-8E054683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BA966-BE94-71BA-F651-292E742A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75820-B069-CD46-78F7-F0B22FAB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C1A83-74CD-6E31-1314-010478917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70064-D93D-16F6-5327-BB10D030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22C27-812E-CF5E-5F0E-106EE35A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D366B-177D-FAE8-AF65-BB600F256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9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1FCE9-6768-9389-2278-1721E2E160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C64D4-FDC1-89E2-CA6E-BD1CA7E7D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7C901-757F-D390-FF94-EEFC89C2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ADC0-D53F-CE64-A02B-56089D86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D06A8-84FF-A408-2C0A-D2F275EB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7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35A2F-3210-32A4-6D91-9C1B0767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9042F-855C-5FF9-4EFD-B012BB978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102DC-3D93-5050-9572-808EA384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7E356-64A1-45BD-515C-AFED1EA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328E-6D6D-1BDB-4735-7F1B6D4B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5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348E0-7C72-CEA3-9104-3D0C3A7A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9A31F-A69E-ABB3-1414-14B3EC570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3043C-3A69-BC1A-2FAA-91CFE2630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A808E-87E9-99B0-7691-B0A56580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0F670-A509-D769-CB4B-C71E57E7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0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D76A-D92C-3C80-0AA9-9A5209CF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C6060-17DC-CB6C-B612-69055CB75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5DB75-4290-17DA-B9E7-27FB7D7E6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CC63D-BE69-6DA4-6388-4FBF112F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DF8E3-9BF8-F54E-CB32-5F57DC50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93AA0-F4B0-1AFF-DD36-595CA0C4A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0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9E1E-2323-87E3-BB78-4711C64F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88182-3CAD-FA30-31D4-87CC119BA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62E60-DC7D-0C1C-9E51-53CFC4D42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E0719-BB8A-FE69-C458-7A102C015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51749C-E4EC-E0EE-45E8-87F82C197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2DF42-D031-B4C8-F51E-959F910BF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BB3AB4-A23C-1C5A-55EE-43624D24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2ABAA8-CE69-947B-7EE6-DDA67679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83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18F1-1E89-DC95-0700-27BE6C4B2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EAB8F-F257-94BC-E7A7-DB1E7AA7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3D9E5-0D4E-AD2E-F2CD-B83A9BA1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AB26E-0531-9E38-BF7C-963A570A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6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A6A3D-3482-047F-CA29-C52AC044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188825-D117-A925-1FDB-512AC96B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857DE-BFC6-922E-B74C-BC7C4BCC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1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D053-B291-AF4D-5E12-BE9E21D2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04BF4-8B8E-0CFB-9099-ADF5BBB5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704D7-A535-4477-BB1E-854314EB8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BF37C-390D-E917-C4F4-1EB4841B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FCF01-6BAA-F02A-82DB-EF23910F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C177-3C1B-40E7-D597-5871D0E3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30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2DD5-4944-0D68-5BB7-10066078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796EE1-FE53-F521-1E7C-1CAB0233A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7138A-731A-72D5-5543-E43E27CA1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ADA2D-8BF5-0F43-355D-6F57B564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F44A0-60C0-FDDA-64E2-B3231D23F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EC3D-CCB1-5CE2-4D2E-1AF71374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4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20A97-DF13-2314-BCEF-41476958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1D83F-66B3-DD2E-1B11-ABE218C1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C159D-C3F3-4A2E-7994-50E410225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7EA613-446D-44F5-BF67-C67010918D5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9E844-46CE-A362-B0B7-D23F2647A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0883-EDCF-A7CD-7B4D-F3F9F0160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5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A2A19-66D2-D3B8-65D6-D15D123D7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622" y="0"/>
            <a:ext cx="102972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FFCFD0-5661-1E8E-7056-C799DC8602D6}"/>
              </a:ext>
            </a:extLst>
          </p:cNvPr>
          <p:cNvSpPr txBox="1"/>
          <p:nvPr/>
        </p:nvSpPr>
        <p:spPr>
          <a:xfrm>
            <a:off x="7358742" y="5499200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Hemp-Dogbane</a:t>
            </a:r>
          </a:p>
          <a:p>
            <a:pPr algn="ctr"/>
            <a:r>
              <a:rPr lang="en-US" i="1" dirty="0" err="1">
                <a:solidFill>
                  <a:schemeClr val="bg2"/>
                </a:solidFill>
              </a:rPr>
              <a:t>Apocynum</a:t>
            </a:r>
            <a:r>
              <a:rPr lang="en-US" i="1" dirty="0">
                <a:solidFill>
                  <a:schemeClr val="bg2"/>
                </a:solidFill>
              </a:rPr>
              <a:t> </a:t>
            </a:r>
            <a:r>
              <a:rPr lang="en-US" i="1" dirty="0" err="1">
                <a:solidFill>
                  <a:schemeClr val="bg2"/>
                </a:solidFill>
              </a:rPr>
              <a:t>cannabinum</a:t>
            </a:r>
            <a:endParaRPr lang="en-US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0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pink flower&#10;&#10;Description automatically generated">
            <a:extLst>
              <a:ext uri="{FF2B5EF4-FFF2-40B4-BE49-F238E27FC236}">
                <a16:creationId xmlns:a16="http://schemas.microsoft.com/office/drawing/2014/main" id="{05E9E5DD-F787-68EC-959E-C85D93EA34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t="25397" r="11520"/>
          <a:stretch/>
        </p:blipFill>
        <p:spPr>
          <a:xfrm>
            <a:off x="4093027" y="957943"/>
            <a:ext cx="7358743" cy="5116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68E5FD-A7B3-F1B6-A148-E5862C65BE88}"/>
              </a:ext>
            </a:extLst>
          </p:cNvPr>
          <p:cNvSpPr txBox="1"/>
          <p:nvPr/>
        </p:nvSpPr>
        <p:spPr>
          <a:xfrm>
            <a:off x="4093027" y="1199343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Spreading Dogbane</a:t>
            </a:r>
          </a:p>
          <a:p>
            <a:pPr algn="ctr"/>
            <a:r>
              <a:rPr lang="en-US" i="1" dirty="0" err="1">
                <a:solidFill>
                  <a:schemeClr val="bg2"/>
                </a:solidFill>
              </a:rPr>
              <a:t>Apocynum</a:t>
            </a:r>
            <a:r>
              <a:rPr lang="en-US" i="1" dirty="0">
                <a:solidFill>
                  <a:schemeClr val="bg2"/>
                </a:solidFill>
              </a:rPr>
              <a:t> </a:t>
            </a:r>
            <a:r>
              <a:rPr lang="en-US" i="1" dirty="0" err="1">
                <a:solidFill>
                  <a:schemeClr val="bg2"/>
                </a:solidFill>
              </a:rPr>
              <a:t>androsaemifolium</a:t>
            </a:r>
            <a:endParaRPr lang="en-US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49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terpillar on a flower&#10;&#10;Description automatically generated">
            <a:extLst>
              <a:ext uri="{FF2B5EF4-FFF2-40B4-BE49-F238E27FC236}">
                <a16:creationId xmlns:a16="http://schemas.microsoft.com/office/drawing/2014/main" id="{5848A231-46DE-7252-326B-4BEE4BD07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34" y="925635"/>
            <a:ext cx="8155538" cy="5431621"/>
          </a:xfrm>
          <a:prstGeom prst="rect">
            <a:avLst/>
          </a:prstGeom>
        </p:spPr>
      </p:pic>
      <p:pic>
        <p:nvPicPr>
          <p:cNvPr id="4" name="Picture 3" descr="Close-up of a plant with green leaves&#10;&#10;AI-generated content may be incorrect.">
            <a:extLst>
              <a:ext uri="{FF2B5EF4-FFF2-40B4-BE49-F238E27FC236}">
                <a16:creationId xmlns:a16="http://schemas.microsoft.com/office/drawing/2014/main" id="{BB4BC4E7-202A-D45A-DDD6-7D1FA451A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88" y="500744"/>
            <a:ext cx="9168384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80DB59-7036-41FD-BEEC-427D69CF6BC9}"/>
              </a:ext>
            </a:extLst>
          </p:cNvPr>
          <p:cNvSpPr txBox="1"/>
          <p:nvPr/>
        </p:nvSpPr>
        <p:spPr>
          <a:xfrm>
            <a:off x="537614" y="186972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Common Milkweed</a:t>
            </a:r>
          </a:p>
          <a:p>
            <a:pPr algn="ctr"/>
            <a:r>
              <a:rPr lang="en-US" i="1" dirty="0">
                <a:solidFill>
                  <a:schemeClr val="bg2"/>
                </a:solidFill>
              </a:rPr>
              <a:t>Asclepias </a:t>
            </a:r>
            <a:r>
              <a:rPr lang="en-US" i="1" dirty="0" err="1">
                <a:solidFill>
                  <a:schemeClr val="bg2"/>
                </a:solidFill>
              </a:rPr>
              <a:t>syriaca</a:t>
            </a:r>
            <a:endParaRPr lang="en-US" i="1" dirty="0">
              <a:solidFill>
                <a:schemeClr val="bg2"/>
              </a:solidFill>
            </a:endParaRPr>
          </a:p>
        </p:txBody>
      </p:sp>
      <p:pic>
        <p:nvPicPr>
          <p:cNvPr id="6" name="Picture 5" descr="A group of bugs on a plant&#10;&#10;AI-generated content may be incorrect.">
            <a:extLst>
              <a:ext uri="{FF2B5EF4-FFF2-40B4-BE49-F238E27FC236}">
                <a16:creationId xmlns:a16="http://schemas.microsoft.com/office/drawing/2014/main" id="{CCE42252-9462-E3F2-79A1-6489F3A5BA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3" y="0"/>
            <a:ext cx="9095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7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30C309-7D9E-C54C-827D-E6AB59DFA860}"/>
              </a:ext>
            </a:extLst>
          </p:cNvPr>
          <p:cNvSpPr txBox="1"/>
          <p:nvPr/>
        </p:nvSpPr>
        <p:spPr>
          <a:xfrm>
            <a:off x="8160724" y="121657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Swamp Milkweed</a:t>
            </a:r>
          </a:p>
          <a:p>
            <a:pPr algn="ctr"/>
            <a:r>
              <a:rPr lang="en-US" i="1" dirty="0">
                <a:solidFill>
                  <a:schemeClr val="bg2"/>
                </a:solidFill>
              </a:rPr>
              <a:t>Asclepias incarnata</a:t>
            </a:r>
          </a:p>
        </p:txBody>
      </p:sp>
      <p:pic>
        <p:nvPicPr>
          <p:cNvPr id="4" name="Picture 3" descr="A close-up of a flower&#10;&#10;Description automatically generated">
            <a:extLst>
              <a:ext uri="{FF2B5EF4-FFF2-40B4-BE49-F238E27FC236}">
                <a16:creationId xmlns:a16="http://schemas.microsoft.com/office/drawing/2014/main" id="{9CABCF21-066A-C97D-639B-0F40DB525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7" y="860321"/>
            <a:ext cx="7827699" cy="587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7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orange flowers&#10;&#10;Description automatically generated">
            <a:extLst>
              <a:ext uri="{FF2B5EF4-FFF2-40B4-BE49-F238E27FC236}">
                <a16:creationId xmlns:a16="http://schemas.microsoft.com/office/drawing/2014/main" id="{A219A915-7865-D156-B304-F0DF97AF0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9CD79F-27A1-F091-F397-F68B4571F719}"/>
              </a:ext>
            </a:extLst>
          </p:cNvPr>
          <p:cNvSpPr txBox="1"/>
          <p:nvPr/>
        </p:nvSpPr>
        <p:spPr>
          <a:xfrm>
            <a:off x="130109" y="5166477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Butterfly Milkweed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Asclepias tuberosa</a:t>
            </a:r>
          </a:p>
        </p:txBody>
      </p:sp>
    </p:spTree>
    <p:extLst>
      <p:ext uri="{BB962C8B-B14F-4D97-AF65-F5344CB8AC3E}">
        <p14:creationId xmlns:p14="http://schemas.microsoft.com/office/powerpoint/2010/main" val="296315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plant with green leaves&#10;&#10;Description automatically generated">
            <a:extLst>
              <a:ext uri="{FF2B5EF4-FFF2-40B4-BE49-F238E27FC236}">
                <a16:creationId xmlns:a16="http://schemas.microsoft.com/office/drawing/2014/main" id="{ED6856EE-1303-07FF-A684-9082F4D4F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3" y="0"/>
            <a:ext cx="9143998" cy="6857999"/>
          </a:xfrm>
          <a:prstGeom prst="rect">
            <a:avLst/>
          </a:prstGeom>
        </p:spPr>
      </p:pic>
      <p:pic>
        <p:nvPicPr>
          <p:cNvPr id="6" name="Picture 5" descr="Close-up of a flower field&#10;&#10;Description automatically generated">
            <a:extLst>
              <a:ext uri="{FF2B5EF4-FFF2-40B4-BE49-F238E27FC236}">
                <a16:creationId xmlns:a16="http://schemas.microsoft.com/office/drawing/2014/main" id="{11F58796-19D2-897C-66A5-30BC92301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"/>
            <a:ext cx="9143999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21E3EE-550E-6B4A-1CB9-C2131A2725C7}"/>
              </a:ext>
            </a:extLst>
          </p:cNvPr>
          <p:cNvSpPr txBox="1"/>
          <p:nvPr/>
        </p:nvSpPr>
        <p:spPr>
          <a:xfrm>
            <a:off x="189744" y="5733008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Blunt-leaved Milkweed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Asclepias </a:t>
            </a:r>
            <a:r>
              <a:rPr lang="en-US" i="1" dirty="0" err="1">
                <a:solidFill>
                  <a:schemeClr val="bg1"/>
                </a:solidFill>
              </a:rPr>
              <a:t>amplexicaulis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79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plant with flowers&#10;&#10;Description automatically generated">
            <a:extLst>
              <a:ext uri="{FF2B5EF4-FFF2-40B4-BE49-F238E27FC236}">
                <a16:creationId xmlns:a16="http://schemas.microsoft.com/office/drawing/2014/main" id="{DBF819E3-972A-EBB0-3D38-EAF9CDA9D7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9"/>
          <a:stretch/>
        </p:blipFill>
        <p:spPr>
          <a:xfrm>
            <a:off x="3601156" y="-11589"/>
            <a:ext cx="85908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0AEC81-1DCE-99CF-9971-3A2BC7006D58}"/>
              </a:ext>
            </a:extLst>
          </p:cNvPr>
          <p:cNvSpPr txBox="1"/>
          <p:nvPr/>
        </p:nvSpPr>
        <p:spPr>
          <a:xfrm>
            <a:off x="8160724" y="121657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Poke Milkweed</a:t>
            </a:r>
          </a:p>
          <a:p>
            <a:pPr algn="ctr"/>
            <a:r>
              <a:rPr lang="en-US" i="1" dirty="0">
                <a:solidFill>
                  <a:schemeClr val="bg2"/>
                </a:solidFill>
              </a:rPr>
              <a:t>Asclepias </a:t>
            </a:r>
            <a:r>
              <a:rPr lang="en-US" i="1" dirty="0" err="1">
                <a:solidFill>
                  <a:schemeClr val="bg2"/>
                </a:solidFill>
              </a:rPr>
              <a:t>exaltata</a:t>
            </a:r>
            <a:endParaRPr lang="en-US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8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80974D-D87D-4A55-F0E5-8A1197AC9454}"/>
              </a:ext>
            </a:extLst>
          </p:cNvPr>
          <p:cNvSpPr txBox="1"/>
          <p:nvPr/>
        </p:nvSpPr>
        <p:spPr>
          <a:xfrm>
            <a:off x="8160724" y="121657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Whorled Milkweed</a:t>
            </a:r>
          </a:p>
          <a:p>
            <a:pPr algn="ctr"/>
            <a:r>
              <a:rPr lang="en-US" i="1" dirty="0">
                <a:solidFill>
                  <a:schemeClr val="bg2"/>
                </a:solidFill>
              </a:rPr>
              <a:t>Asclepias </a:t>
            </a:r>
            <a:r>
              <a:rPr lang="en-US" i="1" dirty="0" err="1">
                <a:solidFill>
                  <a:schemeClr val="bg2"/>
                </a:solidFill>
              </a:rPr>
              <a:t>verticillata</a:t>
            </a:r>
            <a:endParaRPr lang="en-US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11785</TotalTime>
  <Words>86</Words>
  <Application>Microsoft Office PowerPoint</Application>
  <PresentationFormat>Widescreen</PresentationFormat>
  <Paragraphs>44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 Barnes</dc:creator>
  <cp:lastModifiedBy>Jim Barnes</cp:lastModifiedBy>
  <cp:revision>63</cp:revision>
  <dcterms:created xsi:type="dcterms:W3CDTF">2024-07-09T13:33:11Z</dcterms:created>
  <dcterms:modified xsi:type="dcterms:W3CDTF">2025-10-09T20:08:46Z</dcterms:modified>
</cp:coreProperties>
</file>